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87" r:id="rId2"/>
    <p:sldId id="286" r:id="rId3"/>
    <p:sldId id="285" r:id="rId4"/>
    <p:sldId id="288" r:id="rId5"/>
    <p:sldId id="284" r:id="rId6"/>
    <p:sldId id="290" r:id="rId7"/>
    <p:sldId id="258" r:id="rId8"/>
    <p:sldId id="292" r:id="rId9"/>
    <p:sldId id="289" r:id="rId1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2" userDrawn="1">
          <p15:clr>
            <a:srgbClr val="A4A3A4"/>
          </p15:clr>
        </p15:guide>
        <p15:guide id="2" pos="483" userDrawn="1">
          <p15:clr>
            <a:srgbClr val="A4A3A4"/>
          </p15:clr>
        </p15:guide>
        <p15:guide id="3" pos="7423" userDrawn="1">
          <p15:clr>
            <a:srgbClr val="A4A3A4"/>
          </p15:clr>
        </p15:guide>
        <p15:guide id="4" orient="horz" pos="4020" userDrawn="1">
          <p15:clr>
            <a:srgbClr val="A4A3A4"/>
          </p15:clr>
        </p15:guide>
        <p15:guide id="5" orient="horz" pos="1502" userDrawn="1">
          <p15:clr>
            <a:srgbClr val="A4A3A4"/>
          </p15:clr>
        </p15:guide>
        <p15:guide id="6" pos="5768" userDrawn="1">
          <p15:clr>
            <a:srgbClr val="A4A3A4"/>
          </p15:clr>
        </p15:guide>
        <p15:guide id="7" orient="horz" pos="2228" userDrawn="1">
          <p15:clr>
            <a:srgbClr val="A4A3A4"/>
          </p15:clr>
        </p15:guide>
        <p15:guide id="8" orient="horz" pos="913" userDrawn="1">
          <p15:clr>
            <a:srgbClr val="A4A3A4"/>
          </p15:clr>
        </p15:guide>
        <p15:guide id="9" pos="5269" userDrawn="1">
          <p15:clr>
            <a:srgbClr val="A4A3A4"/>
          </p15:clr>
        </p15:guide>
        <p15:guide id="10" pos="3840" userDrawn="1">
          <p15:clr>
            <a:srgbClr val="A4A3A4"/>
          </p15:clr>
        </p15:guide>
        <p15:guide id="11" pos="4248" userDrawn="1">
          <p15:clr>
            <a:srgbClr val="A4A3A4"/>
          </p15:clr>
        </p15:guide>
        <p15:guide id="12" orient="horz" pos="2523" userDrawn="1">
          <p15:clr>
            <a:srgbClr val="A4A3A4"/>
          </p15:clr>
        </p15:guide>
        <p15:guide id="13" pos="21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99"/>
    <a:srgbClr val="006600"/>
    <a:srgbClr val="72207E"/>
    <a:srgbClr val="DB2E25"/>
    <a:srgbClr val="9E009E"/>
    <a:srgbClr val="D8D8D8"/>
    <a:srgbClr val="009F98"/>
    <a:srgbClr val="80A41B"/>
    <a:srgbClr val="5E7E29"/>
    <a:srgbClr val="2A98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69" autoAdjust="0"/>
    <p:restoredTop sz="99739" autoAdjust="0"/>
  </p:normalViewPr>
  <p:slideViewPr>
    <p:cSldViewPr snapToGrid="0">
      <p:cViewPr>
        <p:scale>
          <a:sx n="66" d="100"/>
          <a:sy n="66" d="100"/>
        </p:scale>
        <p:origin x="-700" y="-104"/>
      </p:cViewPr>
      <p:guideLst>
        <p:guide orient="horz" pos="232"/>
        <p:guide orient="horz" pos="4020"/>
        <p:guide orient="horz" pos="1502"/>
        <p:guide orient="horz" pos="2228"/>
        <p:guide orient="horz" pos="913"/>
        <p:guide orient="horz" pos="2523"/>
        <p:guide pos="483"/>
        <p:guide pos="7423"/>
        <p:guide pos="5768"/>
        <p:guide pos="5269"/>
        <p:guide pos="3840"/>
        <p:guide pos="4248"/>
        <p:guide pos="21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1" d="100"/>
          <a:sy n="121" d="100"/>
        </p:scale>
        <p:origin x="382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7DD6AE-8C26-4F1B-B84E-3144B6FA23F7}" type="datetimeFigureOut">
              <a:rPr lang="pl-PL" smtClean="0"/>
              <a:t>28.04.2026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FFA3B9-4054-4768-A287-B4E588A5EA1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11476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F3FAAF-CC5F-4C8F-A3AD-78F60C842C27}" type="datetimeFigureOut">
              <a:rPr lang="pl-PL" smtClean="0"/>
              <a:t>28.04.2026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285303-1FE7-4C21-BBC3-43AA1027CA6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97132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4767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14F2C-608F-45E4-8E73-2E569117B1DB}" type="datetimeFigureOut">
              <a:rPr lang="pl-PL" smtClean="0"/>
              <a:t>28.04.2026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E22E-680B-4CA0-BCFB-7AB2B165D33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36964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14F2C-608F-45E4-8E73-2E569117B1DB}" type="datetimeFigureOut">
              <a:rPr lang="pl-PL" smtClean="0"/>
              <a:t>28.04.2026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E22E-680B-4CA0-BCFB-7AB2B165D33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4591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14F2C-608F-45E4-8E73-2E569117B1DB}" type="datetimeFigureOut">
              <a:rPr lang="pl-PL" smtClean="0"/>
              <a:t>28.04.2026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E22E-680B-4CA0-BCFB-7AB2B165D33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0637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14F2C-608F-45E4-8E73-2E569117B1DB}" type="datetimeFigureOut">
              <a:rPr lang="pl-PL" smtClean="0"/>
              <a:t>28.04.2026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E22E-680B-4CA0-BCFB-7AB2B165D33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28220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14F2C-608F-45E4-8E73-2E569117B1DB}" type="datetimeFigureOut">
              <a:rPr lang="pl-PL" smtClean="0"/>
              <a:t>28.04.2026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E22E-680B-4CA0-BCFB-7AB2B165D33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166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14F2C-608F-45E4-8E73-2E569117B1DB}" type="datetimeFigureOut">
              <a:rPr lang="pl-PL" smtClean="0"/>
              <a:t>28.04.2026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E22E-680B-4CA0-BCFB-7AB2B165D33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42597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14F2C-608F-45E4-8E73-2E569117B1DB}" type="datetimeFigureOut">
              <a:rPr lang="pl-PL" smtClean="0"/>
              <a:t>28.04.2026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E22E-680B-4CA0-BCFB-7AB2B165D33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99533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14F2C-608F-45E4-8E73-2E569117B1DB}" type="datetimeFigureOut">
              <a:rPr lang="pl-PL" smtClean="0"/>
              <a:t>28.04.2026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E22E-680B-4CA0-BCFB-7AB2B165D33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2602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14F2C-608F-45E4-8E73-2E569117B1DB}" type="datetimeFigureOut">
              <a:rPr lang="pl-PL" smtClean="0"/>
              <a:t>28.04.2026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E22E-680B-4CA0-BCFB-7AB2B165D33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27344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14F2C-608F-45E4-8E73-2E569117B1DB}" type="datetimeFigureOut">
              <a:rPr lang="pl-PL" smtClean="0"/>
              <a:t>28.04.2026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E22E-680B-4CA0-BCFB-7AB2B165D33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15125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14F2C-608F-45E4-8E73-2E569117B1DB}" type="datetimeFigureOut">
              <a:rPr lang="pl-PL" smtClean="0"/>
              <a:t>28.04.2026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B5E22E-680B-4CA0-BCFB-7AB2B165D33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2480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14.sv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Dowolny kształt: kształt 37"/>
          <p:cNvSpPr/>
          <p:nvPr/>
        </p:nvSpPr>
        <p:spPr>
          <a:xfrm>
            <a:off x="2273" y="0"/>
            <a:ext cx="9386221" cy="6858000"/>
          </a:xfrm>
          <a:custGeom>
            <a:avLst/>
            <a:gdLst>
              <a:gd name="connsiteX0" fmla="*/ 0 w 9712287"/>
              <a:gd name="connsiteY0" fmla="*/ 0 h 6858000"/>
              <a:gd name="connsiteX1" fmla="*/ 6216502 w 9712287"/>
              <a:gd name="connsiteY1" fmla="*/ 0 h 6858000"/>
              <a:gd name="connsiteX2" fmla="*/ 9712287 w 9712287"/>
              <a:gd name="connsiteY2" fmla="*/ 0 h 6858000"/>
              <a:gd name="connsiteX3" fmla="*/ 9661604 w 9712287"/>
              <a:gd name="connsiteY3" fmla="*/ 15733 h 6858000"/>
              <a:gd name="connsiteX4" fmla="*/ 9484240 w 9712287"/>
              <a:gd name="connsiteY4" fmla="*/ 283312 h 6858000"/>
              <a:gd name="connsiteX5" fmla="*/ 9484240 w 9712287"/>
              <a:gd name="connsiteY5" fmla="*/ 563312 h 6858000"/>
              <a:gd name="connsiteX6" fmla="*/ 9484241 w 9712287"/>
              <a:gd name="connsiteY6" fmla="*/ 563317 h 6858000"/>
              <a:gd name="connsiteX7" fmla="*/ 9484241 w 9712287"/>
              <a:gd name="connsiteY7" fmla="*/ 6167118 h 6858000"/>
              <a:gd name="connsiteX8" fmla="*/ 9484241 w 9712287"/>
              <a:gd name="connsiteY8" fmla="*/ 6457506 h 6858000"/>
              <a:gd name="connsiteX9" fmla="*/ 9484241 w 9712287"/>
              <a:gd name="connsiteY9" fmla="*/ 6688088 h 6858000"/>
              <a:gd name="connsiteX10" fmla="*/ 9314329 w 9712287"/>
              <a:gd name="connsiteY10" fmla="*/ 6858000 h 6858000"/>
              <a:gd name="connsiteX11" fmla="*/ 9085940 w 9712287"/>
              <a:gd name="connsiteY11" fmla="*/ 6858000 h 6858000"/>
              <a:gd name="connsiteX12" fmla="*/ 5974012 w 9712287"/>
              <a:gd name="connsiteY12" fmla="*/ 6858000 h 6858000"/>
              <a:gd name="connsiteX13" fmla="*/ 0 w 9712287"/>
              <a:gd name="connsiteY1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712287" h="6858000">
                <a:moveTo>
                  <a:pt x="0" y="0"/>
                </a:moveTo>
                <a:lnTo>
                  <a:pt x="6216502" y="0"/>
                </a:lnTo>
                <a:lnTo>
                  <a:pt x="9712287" y="0"/>
                </a:lnTo>
                <a:lnTo>
                  <a:pt x="9661604" y="15733"/>
                </a:lnTo>
                <a:cubicBezTo>
                  <a:pt x="9557375" y="59818"/>
                  <a:pt x="9484240" y="163025"/>
                  <a:pt x="9484240" y="283312"/>
                </a:cubicBezTo>
                <a:lnTo>
                  <a:pt x="9484240" y="563312"/>
                </a:lnTo>
                <a:lnTo>
                  <a:pt x="9484241" y="563317"/>
                </a:lnTo>
                <a:lnTo>
                  <a:pt x="9484241" y="6167118"/>
                </a:lnTo>
                <a:lnTo>
                  <a:pt x="9484241" y="6457506"/>
                </a:lnTo>
                <a:lnTo>
                  <a:pt x="9484241" y="6688088"/>
                </a:lnTo>
                <a:cubicBezTo>
                  <a:pt x="9484241" y="6781928"/>
                  <a:pt x="9408169" y="6858000"/>
                  <a:pt x="9314329" y="6858000"/>
                </a:cubicBezTo>
                <a:lnTo>
                  <a:pt x="9085940" y="6858000"/>
                </a:lnTo>
                <a:lnTo>
                  <a:pt x="5974012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722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le tekstowe 8"/>
          <p:cNvSpPr txBox="1"/>
          <p:nvPr/>
        </p:nvSpPr>
        <p:spPr>
          <a:xfrm>
            <a:off x="689530" y="298771"/>
            <a:ext cx="3832228" cy="47116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l-PL" sz="1400" b="1" dirty="0">
                <a:solidFill>
                  <a:schemeClr val="bg1"/>
                </a:solidFill>
              </a:rPr>
              <a:t>Łódź, maj - wrzesień </a:t>
            </a:r>
            <a:r>
              <a:rPr lang="pl-PL" sz="1400" b="1" dirty="0" smtClean="0">
                <a:solidFill>
                  <a:schemeClr val="bg1"/>
                </a:solidFill>
              </a:rPr>
              <a:t>2026</a:t>
            </a:r>
            <a:endParaRPr lang="pl-PL" sz="1400" b="1" dirty="0">
              <a:solidFill>
                <a:schemeClr val="bg1"/>
              </a:solidFill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864158" y="2659465"/>
            <a:ext cx="7916282" cy="18924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l-PL" sz="6000" b="1" noProof="1">
                <a:solidFill>
                  <a:schemeClr val="bg1"/>
                </a:solidFill>
              </a:rPr>
              <a:t>Tutoring na EkSocu</a:t>
            </a:r>
          </a:p>
          <a:p>
            <a:r>
              <a:rPr lang="pl-PL" sz="4500" b="1" i="1" noProof="1" smtClean="0">
                <a:solidFill>
                  <a:schemeClr val="bg1"/>
                </a:solidFill>
              </a:rPr>
              <a:t>Wiosna-Lato 2026</a:t>
            </a:r>
            <a:endParaRPr lang="pl-PL" sz="4500" b="1" i="1" noProof="1">
              <a:solidFill>
                <a:schemeClr val="bg1"/>
              </a:solidFill>
            </a:endParaRPr>
          </a:p>
          <a:p>
            <a:endParaRPr lang="pl-PL" sz="3200" b="1" i="1" dirty="0">
              <a:solidFill>
                <a:schemeClr val="bg1"/>
              </a:solidFill>
            </a:endParaRPr>
          </a:p>
        </p:txBody>
      </p:sp>
      <p:pic>
        <p:nvPicPr>
          <p:cNvPr id="12" name="Grafika 11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81550" y="5855186"/>
            <a:ext cx="2845365" cy="514416"/>
          </a:xfrm>
          <a:prstGeom prst="rect">
            <a:avLst/>
          </a:prstGeom>
        </p:spPr>
      </p:pic>
      <p:pic>
        <p:nvPicPr>
          <p:cNvPr id="11" name="Picture 3" descr="C:\Users\User\Desktop\wydzia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6221" y="1349828"/>
            <a:ext cx="2611202" cy="5230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Grafika 3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1021269" y="371923"/>
            <a:ext cx="764192" cy="796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13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owolny kształt: kształt 13"/>
          <p:cNvSpPr/>
          <p:nvPr/>
        </p:nvSpPr>
        <p:spPr>
          <a:xfrm>
            <a:off x="0" y="0"/>
            <a:ext cx="6312012" cy="6858000"/>
          </a:xfrm>
          <a:custGeom>
            <a:avLst/>
            <a:gdLst>
              <a:gd name="connsiteX0" fmla="*/ 0 w 6295888"/>
              <a:gd name="connsiteY0" fmla="*/ 0 h 6858000"/>
              <a:gd name="connsiteX1" fmla="*/ 2917466 w 6295888"/>
              <a:gd name="connsiteY1" fmla="*/ 0 h 6858000"/>
              <a:gd name="connsiteX2" fmla="*/ 6295888 w 6295888"/>
              <a:gd name="connsiteY2" fmla="*/ 0 h 6858000"/>
              <a:gd name="connsiteX3" fmla="*/ 6246907 w 6295888"/>
              <a:gd name="connsiteY3" fmla="*/ 15733 h 6858000"/>
              <a:gd name="connsiteX4" fmla="*/ 6075497 w 6295888"/>
              <a:gd name="connsiteY4" fmla="*/ 283312 h 6858000"/>
              <a:gd name="connsiteX5" fmla="*/ 6075497 w 6295888"/>
              <a:gd name="connsiteY5" fmla="*/ 563312 h 6858000"/>
              <a:gd name="connsiteX6" fmla="*/ 6075498 w 6295888"/>
              <a:gd name="connsiteY6" fmla="*/ 563317 h 6858000"/>
              <a:gd name="connsiteX7" fmla="*/ 6075498 w 6295888"/>
              <a:gd name="connsiteY7" fmla="*/ 6167118 h 6858000"/>
              <a:gd name="connsiteX8" fmla="*/ 6075498 w 6295888"/>
              <a:gd name="connsiteY8" fmla="*/ 6457506 h 6858000"/>
              <a:gd name="connsiteX9" fmla="*/ 6075498 w 6295888"/>
              <a:gd name="connsiteY9" fmla="*/ 6688088 h 6858000"/>
              <a:gd name="connsiteX10" fmla="*/ 5911290 w 6295888"/>
              <a:gd name="connsiteY10" fmla="*/ 6858000 h 6858000"/>
              <a:gd name="connsiteX11" fmla="*/ 5690569 w 6295888"/>
              <a:gd name="connsiteY11" fmla="*/ 6858000 h 6858000"/>
              <a:gd name="connsiteX12" fmla="*/ 2683117 w 6295888"/>
              <a:gd name="connsiteY12" fmla="*/ 6858000 h 6858000"/>
              <a:gd name="connsiteX13" fmla="*/ 0 w 6295888"/>
              <a:gd name="connsiteY1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295888" h="6858000">
                <a:moveTo>
                  <a:pt x="0" y="0"/>
                </a:moveTo>
                <a:lnTo>
                  <a:pt x="2917466" y="0"/>
                </a:lnTo>
                <a:lnTo>
                  <a:pt x="6295888" y="0"/>
                </a:lnTo>
                <a:lnTo>
                  <a:pt x="6246907" y="15733"/>
                </a:lnTo>
                <a:cubicBezTo>
                  <a:pt x="6146177" y="59818"/>
                  <a:pt x="6075497" y="163025"/>
                  <a:pt x="6075497" y="283312"/>
                </a:cubicBezTo>
                <a:lnTo>
                  <a:pt x="6075497" y="563312"/>
                </a:lnTo>
                <a:lnTo>
                  <a:pt x="6075498" y="563317"/>
                </a:lnTo>
                <a:lnTo>
                  <a:pt x="6075498" y="6167118"/>
                </a:lnTo>
                <a:lnTo>
                  <a:pt x="6075498" y="6457506"/>
                </a:lnTo>
                <a:lnTo>
                  <a:pt x="6075498" y="6688088"/>
                </a:lnTo>
                <a:cubicBezTo>
                  <a:pt x="6075498" y="6781928"/>
                  <a:pt x="6001980" y="6858000"/>
                  <a:pt x="5911290" y="6858000"/>
                </a:cubicBezTo>
                <a:lnTo>
                  <a:pt x="5690569" y="6858000"/>
                </a:lnTo>
                <a:lnTo>
                  <a:pt x="268311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le tekstowe 8"/>
          <p:cNvSpPr txBox="1"/>
          <p:nvPr/>
        </p:nvSpPr>
        <p:spPr>
          <a:xfrm>
            <a:off x="704940" y="834563"/>
            <a:ext cx="5918791" cy="132343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l-PL" sz="4000" b="1" dirty="0" err="1">
                <a:solidFill>
                  <a:srgbClr val="72207E"/>
                </a:solidFill>
              </a:rPr>
              <a:t>Tutoring</a:t>
            </a:r>
            <a:r>
              <a:rPr lang="pl-PL" sz="4000" b="1" dirty="0">
                <a:solidFill>
                  <a:srgbClr val="72207E"/>
                </a:solidFill>
              </a:rPr>
              <a:t> - definicja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704940" y="1857676"/>
            <a:ext cx="9977741" cy="350359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/>
            <a:r>
              <a:rPr lang="pl-PL" sz="2400" dirty="0"/>
              <a:t>forma kształcenia oparta na filozofii i metodach </a:t>
            </a:r>
            <a:r>
              <a:rPr lang="pl-PL" sz="2400" b="1" dirty="0"/>
              <a:t>edukacji spersonalizowanej </a:t>
            </a:r>
            <a:r>
              <a:rPr lang="pl-PL" sz="2400" dirty="0"/>
              <a:t>(jeden-na-jeden), najczęściej występująca w dwóch odmianach, często jednak przenikających się:</a:t>
            </a:r>
          </a:p>
          <a:p>
            <a:pPr algn="just"/>
            <a:endParaRPr lang="pl-PL" sz="2400" dirty="0"/>
          </a:p>
          <a:p>
            <a:pPr marL="342900" indent="-342900" algn="just">
              <a:buFontTx/>
              <a:buChar char="-"/>
            </a:pPr>
            <a:r>
              <a:rPr lang="pl-PL" sz="2400" u="sng" dirty="0" err="1"/>
              <a:t>tutoringu</a:t>
            </a:r>
            <a:r>
              <a:rPr lang="pl-PL" sz="2400" u="sng" dirty="0"/>
              <a:t> naukowego</a:t>
            </a:r>
            <a:r>
              <a:rPr lang="pl-PL" sz="2400" dirty="0"/>
              <a:t> (opartego na pracy intelektualnej, poszukiwaniu wiedzy oraz doskonaleniu umiejętności naukowych),</a:t>
            </a:r>
          </a:p>
          <a:p>
            <a:pPr algn="just"/>
            <a:endParaRPr lang="pl-PL" sz="2400" dirty="0"/>
          </a:p>
          <a:p>
            <a:pPr marL="342900" indent="-342900" algn="just">
              <a:buFontTx/>
              <a:buChar char="-"/>
            </a:pPr>
            <a:r>
              <a:rPr lang="pl-PL" sz="2400" u="sng" dirty="0" err="1"/>
              <a:t>tutoringu</a:t>
            </a:r>
            <a:r>
              <a:rPr lang="pl-PL" sz="2400" u="sng" dirty="0"/>
              <a:t> rozwojowego</a:t>
            </a:r>
            <a:r>
              <a:rPr lang="pl-PL" sz="2400" dirty="0"/>
              <a:t> (ukierunkowanego na rozwój zainteresowań, potencjału osobistego). </a:t>
            </a:r>
            <a:endParaRPr lang="pl-PL" sz="2400" dirty="0">
              <a:solidFill>
                <a:srgbClr val="72207E"/>
              </a:solidFill>
            </a:endParaRPr>
          </a:p>
        </p:txBody>
      </p:sp>
      <p:pic>
        <p:nvPicPr>
          <p:cNvPr id="12" name="Grafika 11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81550" y="5855186"/>
            <a:ext cx="2845365" cy="514416"/>
          </a:xfrm>
          <a:prstGeom prst="rect">
            <a:avLst/>
          </a:prstGeom>
        </p:spPr>
      </p:pic>
      <p:pic>
        <p:nvPicPr>
          <p:cNvPr id="8" name="Grafika 3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021269" y="371923"/>
            <a:ext cx="764192" cy="796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54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owolny kształt: kształt 13"/>
          <p:cNvSpPr/>
          <p:nvPr/>
        </p:nvSpPr>
        <p:spPr>
          <a:xfrm>
            <a:off x="0" y="0"/>
            <a:ext cx="6312012" cy="6858000"/>
          </a:xfrm>
          <a:custGeom>
            <a:avLst/>
            <a:gdLst>
              <a:gd name="connsiteX0" fmla="*/ 0 w 6295888"/>
              <a:gd name="connsiteY0" fmla="*/ 0 h 6858000"/>
              <a:gd name="connsiteX1" fmla="*/ 2917466 w 6295888"/>
              <a:gd name="connsiteY1" fmla="*/ 0 h 6858000"/>
              <a:gd name="connsiteX2" fmla="*/ 6295888 w 6295888"/>
              <a:gd name="connsiteY2" fmla="*/ 0 h 6858000"/>
              <a:gd name="connsiteX3" fmla="*/ 6246907 w 6295888"/>
              <a:gd name="connsiteY3" fmla="*/ 15733 h 6858000"/>
              <a:gd name="connsiteX4" fmla="*/ 6075497 w 6295888"/>
              <a:gd name="connsiteY4" fmla="*/ 283312 h 6858000"/>
              <a:gd name="connsiteX5" fmla="*/ 6075497 w 6295888"/>
              <a:gd name="connsiteY5" fmla="*/ 563312 h 6858000"/>
              <a:gd name="connsiteX6" fmla="*/ 6075498 w 6295888"/>
              <a:gd name="connsiteY6" fmla="*/ 563317 h 6858000"/>
              <a:gd name="connsiteX7" fmla="*/ 6075498 w 6295888"/>
              <a:gd name="connsiteY7" fmla="*/ 6167118 h 6858000"/>
              <a:gd name="connsiteX8" fmla="*/ 6075498 w 6295888"/>
              <a:gd name="connsiteY8" fmla="*/ 6457506 h 6858000"/>
              <a:gd name="connsiteX9" fmla="*/ 6075498 w 6295888"/>
              <a:gd name="connsiteY9" fmla="*/ 6688088 h 6858000"/>
              <a:gd name="connsiteX10" fmla="*/ 5911290 w 6295888"/>
              <a:gd name="connsiteY10" fmla="*/ 6858000 h 6858000"/>
              <a:gd name="connsiteX11" fmla="*/ 5690569 w 6295888"/>
              <a:gd name="connsiteY11" fmla="*/ 6858000 h 6858000"/>
              <a:gd name="connsiteX12" fmla="*/ 2683117 w 6295888"/>
              <a:gd name="connsiteY12" fmla="*/ 6858000 h 6858000"/>
              <a:gd name="connsiteX13" fmla="*/ 0 w 6295888"/>
              <a:gd name="connsiteY1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295888" h="6858000">
                <a:moveTo>
                  <a:pt x="0" y="0"/>
                </a:moveTo>
                <a:lnTo>
                  <a:pt x="2917466" y="0"/>
                </a:lnTo>
                <a:lnTo>
                  <a:pt x="6295888" y="0"/>
                </a:lnTo>
                <a:lnTo>
                  <a:pt x="6246907" y="15733"/>
                </a:lnTo>
                <a:cubicBezTo>
                  <a:pt x="6146177" y="59818"/>
                  <a:pt x="6075497" y="163025"/>
                  <a:pt x="6075497" y="283312"/>
                </a:cubicBezTo>
                <a:lnTo>
                  <a:pt x="6075497" y="563312"/>
                </a:lnTo>
                <a:lnTo>
                  <a:pt x="6075498" y="563317"/>
                </a:lnTo>
                <a:lnTo>
                  <a:pt x="6075498" y="6167118"/>
                </a:lnTo>
                <a:lnTo>
                  <a:pt x="6075498" y="6457506"/>
                </a:lnTo>
                <a:lnTo>
                  <a:pt x="6075498" y="6688088"/>
                </a:lnTo>
                <a:cubicBezTo>
                  <a:pt x="6075498" y="6781928"/>
                  <a:pt x="6001980" y="6858000"/>
                  <a:pt x="5911290" y="6858000"/>
                </a:cubicBezTo>
                <a:lnTo>
                  <a:pt x="5690569" y="6858000"/>
                </a:lnTo>
                <a:lnTo>
                  <a:pt x="268311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le tekstowe 8"/>
          <p:cNvSpPr txBox="1"/>
          <p:nvPr/>
        </p:nvSpPr>
        <p:spPr>
          <a:xfrm>
            <a:off x="704940" y="834564"/>
            <a:ext cx="9517089" cy="9076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l-PL" sz="4000" b="1" noProof="1">
                <a:solidFill>
                  <a:srgbClr val="72207E"/>
                </a:solidFill>
              </a:rPr>
              <a:t>Tutoring – słownik pojęć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502418" y="2156059"/>
            <a:ext cx="11283043" cy="350359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Bef>
                <a:spcPts val="2400"/>
              </a:spcBef>
            </a:pPr>
            <a:r>
              <a:rPr lang="pl-PL" sz="2400" b="1" noProof="1"/>
              <a:t>tutorial </a:t>
            </a:r>
            <a:r>
              <a:rPr lang="pl-PL" sz="2300" noProof="1"/>
              <a:t>– indywidualne spotkanie tutorki/a z osobą tutorowaną w ramach cyklu tutorskiego</a:t>
            </a:r>
          </a:p>
          <a:p>
            <a:pPr>
              <a:spcBef>
                <a:spcPts val="2400"/>
              </a:spcBef>
            </a:pPr>
            <a:r>
              <a:rPr lang="pl-PL" sz="2400" b="1" noProof="1"/>
              <a:t>cykl tutorski</a:t>
            </a:r>
            <a:r>
              <a:rPr lang="pl-PL" sz="2400" noProof="1"/>
              <a:t> </a:t>
            </a:r>
            <a:r>
              <a:rPr lang="pl-PL" sz="2300" noProof="1"/>
              <a:t>– od 5 do 10 spotkań tutorki/a z osobą tutorowaną od 45 do 90 minut</a:t>
            </a:r>
          </a:p>
          <a:p>
            <a:pPr>
              <a:spcBef>
                <a:spcPts val="2400"/>
              </a:spcBef>
            </a:pPr>
            <a:r>
              <a:rPr lang="pl-PL" sz="2400" b="1" noProof="1"/>
              <a:t>tutor/ka</a:t>
            </a:r>
            <a:r>
              <a:rPr lang="pl-PL" sz="2400" noProof="1"/>
              <a:t> – </a:t>
            </a:r>
            <a:r>
              <a:rPr lang="pl-PL" sz="2300" noProof="1"/>
              <a:t>nauczyciel/ka edukacji spersonalizowanej, opiekun/ka naukowy/a</a:t>
            </a:r>
          </a:p>
          <a:p>
            <a:pPr>
              <a:spcBef>
                <a:spcPts val="2400"/>
              </a:spcBef>
            </a:pPr>
            <a:r>
              <a:rPr lang="pl-PL" sz="2400" b="1" noProof="1"/>
              <a:t>tutorant/ka</a:t>
            </a:r>
            <a:r>
              <a:rPr lang="pl-PL" sz="2400" noProof="1"/>
              <a:t> </a:t>
            </a:r>
            <a:r>
              <a:rPr lang="pl-PL" sz="2300" noProof="1"/>
              <a:t>– osoba będąca pod opieką tutorską tutora/tutorki</a:t>
            </a:r>
          </a:p>
        </p:txBody>
      </p:sp>
      <p:pic>
        <p:nvPicPr>
          <p:cNvPr id="12" name="Grafika 11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81550" y="5855186"/>
            <a:ext cx="2845365" cy="514416"/>
          </a:xfrm>
          <a:prstGeom prst="rect">
            <a:avLst/>
          </a:prstGeom>
        </p:spPr>
      </p:pic>
      <p:pic>
        <p:nvPicPr>
          <p:cNvPr id="8" name="Grafika 3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021269" y="371923"/>
            <a:ext cx="764192" cy="796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80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a 6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664456" y="371923"/>
            <a:ext cx="1129242" cy="1176293"/>
          </a:xfrm>
          <a:prstGeom prst="rect">
            <a:avLst/>
          </a:prstGeom>
        </p:spPr>
      </p:pic>
      <p:sp>
        <p:nvSpPr>
          <p:cNvPr id="11" name="pole tekstowe 10"/>
          <p:cNvSpPr txBox="1"/>
          <p:nvPr/>
        </p:nvSpPr>
        <p:spPr>
          <a:xfrm>
            <a:off x="6725680" y="1406769"/>
            <a:ext cx="4677685" cy="522514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ts val="2900"/>
              </a:lnSpc>
              <a:spcAft>
                <a:spcPts val="2400"/>
              </a:spcAft>
            </a:pPr>
            <a:r>
              <a:rPr lang="pl-PL" sz="3400" b="1" noProof="1">
                <a:solidFill>
                  <a:srgbClr val="72207E"/>
                </a:solidFill>
              </a:rPr>
              <a:t>Cel Tutoringu na EkSocu </a:t>
            </a:r>
          </a:p>
          <a:p>
            <a:r>
              <a:rPr lang="pl-PL" sz="2200" dirty="0"/>
              <a:t>Rozwijanie poza programem studiów kompetencji akademickich (naukowych i społecznych) osób studiujących.</a:t>
            </a:r>
          </a:p>
          <a:p>
            <a:endParaRPr lang="pl-PL" sz="2200" dirty="0">
              <a:solidFill>
                <a:srgbClr val="72207E"/>
              </a:solidFill>
            </a:endParaRPr>
          </a:p>
          <a:p>
            <a:r>
              <a:rPr lang="pl-PL" sz="2200" noProof="1">
                <a:solidFill>
                  <a:srgbClr val="72207E"/>
                </a:solidFill>
              </a:rPr>
              <a:t>Każda zakwalifikowana do tutoringu osoba zostanie objęta opieką tutorską w wymiarze 10 </a:t>
            </a:r>
            <a:r>
              <a:rPr lang="pl-PL" sz="2200" noProof="1" smtClean="0">
                <a:solidFill>
                  <a:srgbClr val="72207E"/>
                </a:solidFill>
              </a:rPr>
              <a:t>godz. </a:t>
            </a:r>
            <a:r>
              <a:rPr lang="pl-PL" sz="2200" noProof="1">
                <a:solidFill>
                  <a:srgbClr val="72207E"/>
                </a:solidFill>
              </a:rPr>
              <a:t>(10 x 45 min</a:t>
            </a:r>
            <a:r>
              <a:rPr lang="pl-PL" sz="2200" noProof="1" smtClean="0">
                <a:solidFill>
                  <a:srgbClr val="72207E"/>
                </a:solidFill>
              </a:rPr>
              <a:t>.) najdłużej do 15 września 2026 roku.</a:t>
            </a:r>
            <a:endParaRPr lang="pl-PL" sz="2200" noProof="1">
              <a:solidFill>
                <a:srgbClr val="72207E"/>
              </a:solidFill>
            </a:endParaRPr>
          </a:p>
          <a:p>
            <a:endParaRPr lang="pl-PL" sz="2200" noProof="1">
              <a:solidFill>
                <a:srgbClr val="72207E"/>
              </a:solidFill>
            </a:endParaRPr>
          </a:p>
          <a:p>
            <a:r>
              <a:rPr lang="pl-PL" sz="2200" noProof="1">
                <a:solidFill>
                  <a:srgbClr val="72207E"/>
                </a:solidFill>
              </a:rPr>
              <a:t>W ramach tutoriali będzie budować swój kapitał edukacyjny przydatny w dalszym studiowaniu oraz w przyszłej pracy zawodowej i w życiu społecznym.</a:t>
            </a:r>
          </a:p>
          <a:p>
            <a:endParaRPr lang="pl-PL" sz="2200" dirty="0"/>
          </a:p>
        </p:txBody>
      </p:sp>
      <p:pic>
        <p:nvPicPr>
          <p:cNvPr id="5" name="Grafika 3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021269" y="371923"/>
            <a:ext cx="764192" cy="796033"/>
          </a:xfrm>
          <a:prstGeom prst="rect">
            <a:avLst/>
          </a:prstGeom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36265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795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20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a 6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664456" y="371923"/>
            <a:ext cx="1129242" cy="1176293"/>
          </a:xfrm>
          <a:prstGeom prst="rect">
            <a:avLst/>
          </a:prstGeom>
        </p:spPr>
      </p:pic>
      <p:sp>
        <p:nvSpPr>
          <p:cNvPr id="11" name="pole tekstowe 10"/>
          <p:cNvSpPr txBox="1"/>
          <p:nvPr/>
        </p:nvSpPr>
        <p:spPr>
          <a:xfrm>
            <a:off x="351428" y="291402"/>
            <a:ext cx="5928791" cy="64174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ts val="2900"/>
              </a:lnSpc>
              <a:spcAft>
                <a:spcPts val="2400"/>
              </a:spcAft>
            </a:pPr>
            <a:r>
              <a:rPr lang="pl-PL" sz="3400" b="1" dirty="0">
                <a:solidFill>
                  <a:schemeClr val="bg1"/>
                </a:solidFill>
              </a:rPr>
              <a:t>Obszary rozwoju kompetencji</a:t>
            </a:r>
          </a:p>
          <a:p>
            <a:pPr marL="342900" indent="-342900" fontAlgn="base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pl-PL" sz="2400" noProof="1">
                <a:solidFill>
                  <a:schemeClr val="bg1"/>
                </a:solidFill>
              </a:rPr>
              <a:t>ogólnoakademicki, naukowo-publikacyjny (pomoc w studiowaniu i w karierze akademickiej)</a:t>
            </a:r>
          </a:p>
          <a:p>
            <a:pPr marL="342900" indent="-342900" fontAlgn="base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pl-PL" sz="2400" noProof="1">
                <a:solidFill>
                  <a:schemeClr val="bg1"/>
                </a:solidFill>
              </a:rPr>
              <a:t>badawczy, metodologiczny (pomoc w wykorzystaniu kompetencji dla potrzeb akademickich i zawodowych)</a:t>
            </a:r>
          </a:p>
          <a:p>
            <a:pPr marL="342900" indent="-342900" fontAlgn="base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pl-PL" sz="2400" noProof="1">
                <a:solidFill>
                  <a:schemeClr val="bg1"/>
                </a:solidFill>
              </a:rPr>
              <a:t>ogólnospołeczny, komunikacyjny (pomoc w zakresie współpracy z instytucjami publicznymi, samorządami i organizacjami pozarządowymi)</a:t>
            </a:r>
          </a:p>
          <a:p>
            <a:pPr marL="342900" indent="-342900" fontAlgn="base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pl-PL" sz="2400" noProof="1">
                <a:solidFill>
                  <a:schemeClr val="bg1"/>
                </a:solidFill>
              </a:rPr>
              <a:t>ogólnobiznesowy, organizacyjny (pomoc w zakresie rozwijania przedsiębiorczości oraz współpracy z firmami)</a:t>
            </a:r>
          </a:p>
          <a:p>
            <a:pPr marL="342900" indent="-342900">
              <a:buClr>
                <a:srgbClr val="72207E"/>
              </a:buClr>
              <a:buFont typeface="Wingdings" panose="05000000000000000000" pitchFamily="2" charset="2"/>
              <a:buChar char="ü"/>
            </a:pPr>
            <a:endParaRPr lang="pl-PL" sz="2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Grafika 4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021269" y="371923"/>
            <a:ext cx="764192" cy="796033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126" t="12719" r="34062" b="5217"/>
          <a:stretch/>
        </p:blipFill>
        <p:spPr>
          <a:xfrm>
            <a:off x="5213838" y="0"/>
            <a:ext cx="6978162" cy="6858000"/>
          </a:xfrm>
          <a:prstGeom prst="rect">
            <a:avLst/>
          </a:prstGeom>
        </p:spPr>
      </p:pic>
      <p:pic>
        <p:nvPicPr>
          <p:cNvPr id="8" name="Grafika 3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1173669" y="524323"/>
            <a:ext cx="764192" cy="796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98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a 6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664456" y="371923"/>
            <a:ext cx="1129242" cy="1176293"/>
          </a:xfrm>
          <a:prstGeom prst="rect">
            <a:avLst/>
          </a:prstGeom>
        </p:spPr>
      </p:pic>
      <p:pic>
        <p:nvPicPr>
          <p:cNvPr id="3075" name="Picture 3" descr="C:\Users\Aga\Desktop\Obraz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044" y="0"/>
            <a:ext cx="6002956" cy="687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ole tekstowe 10"/>
          <p:cNvSpPr txBox="1"/>
          <p:nvPr/>
        </p:nvSpPr>
        <p:spPr>
          <a:xfrm>
            <a:off x="500515" y="452176"/>
            <a:ext cx="5688529" cy="62566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ts val="2900"/>
              </a:lnSpc>
              <a:spcAft>
                <a:spcPts val="2400"/>
              </a:spcAft>
            </a:pPr>
            <a:r>
              <a:rPr lang="pl-PL" sz="3400" b="1" dirty="0">
                <a:solidFill>
                  <a:srgbClr val="72207E"/>
                </a:solidFill>
              </a:rPr>
              <a:t>Korzyści dla studenta</a:t>
            </a:r>
          </a:p>
          <a:p>
            <a:pPr marL="342900" indent="-342900">
              <a:spcBef>
                <a:spcPts val="2400"/>
              </a:spcBef>
              <a:buClr>
                <a:srgbClr val="72207E"/>
              </a:buClr>
              <a:buFont typeface="Wingdings" panose="05000000000000000000" pitchFamily="2" charset="2"/>
              <a:buChar char="ü"/>
            </a:pPr>
            <a:r>
              <a:rPr lang="pl-PL" sz="2400" dirty="0"/>
              <a:t>zwiększenie kompetencji naukowych (poprzez pracę z tekstem i dyskusję z tutorem, przygotowanie do uczestnictwa w projektach oraz w publikacjach),</a:t>
            </a:r>
          </a:p>
          <a:p>
            <a:pPr marL="342900" indent="-342900">
              <a:spcBef>
                <a:spcPts val="2400"/>
              </a:spcBef>
              <a:buClr>
                <a:srgbClr val="72207E"/>
              </a:buClr>
              <a:buFont typeface="Wingdings" panose="05000000000000000000" pitchFamily="2" charset="2"/>
              <a:buChar char="ü"/>
            </a:pPr>
            <a:r>
              <a:rPr lang="pl-PL" sz="2400" dirty="0"/>
              <a:t>zwiększenie kompetencji społecznych (poprzez przygotowanie do uczestnictwa w warsztatach, szkoleniach, kursach, konferencjach, wydarzeniach itp.),</a:t>
            </a:r>
          </a:p>
          <a:p>
            <a:pPr marL="342900" indent="-342900">
              <a:spcBef>
                <a:spcPts val="2400"/>
              </a:spcBef>
              <a:buClr>
                <a:srgbClr val="72207E"/>
              </a:buClr>
              <a:buFont typeface="Wingdings" panose="05000000000000000000" pitchFamily="2" charset="2"/>
              <a:buChar char="ü"/>
            </a:pPr>
            <a:r>
              <a:rPr lang="pl-PL" sz="2400" dirty="0"/>
              <a:t>zwiększenie kompetencji samorozwoju (poprzez poszukiwanie i pogłębianie własnych zainteresowań naukowych i zawodowych).</a:t>
            </a:r>
          </a:p>
          <a:p>
            <a:pPr marL="342900" indent="-342900">
              <a:buClr>
                <a:srgbClr val="72207E"/>
              </a:buClr>
              <a:buFont typeface="Wingdings" panose="05000000000000000000" pitchFamily="2" charset="2"/>
              <a:buChar char="ü"/>
            </a:pPr>
            <a:endParaRPr lang="pl-PL" sz="2200" dirty="0"/>
          </a:p>
        </p:txBody>
      </p:sp>
      <p:pic>
        <p:nvPicPr>
          <p:cNvPr id="5" name="Grafika 4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021269" y="371923"/>
            <a:ext cx="764192" cy="796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53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olny kształt: kształt 3"/>
          <p:cNvSpPr/>
          <p:nvPr/>
        </p:nvSpPr>
        <p:spPr>
          <a:xfrm>
            <a:off x="0" y="0"/>
            <a:ext cx="9386221" cy="6858000"/>
          </a:xfrm>
          <a:custGeom>
            <a:avLst/>
            <a:gdLst>
              <a:gd name="connsiteX0" fmla="*/ 0 w 9712287"/>
              <a:gd name="connsiteY0" fmla="*/ 0 h 6858000"/>
              <a:gd name="connsiteX1" fmla="*/ 6216502 w 9712287"/>
              <a:gd name="connsiteY1" fmla="*/ 0 h 6858000"/>
              <a:gd name="connsiteX2" fmla="*/ 9712287 w 9712287"/>
              <a:gd name="connsiteY2" fmla="*/ 0 h 6858000"/>
              <a:gd name="connsiteX3" fmla="*/ 9661604 w 9712287"/>
              <a:gd name="connsiteY3" fmla="*/ 15733 h 6858000"/>
              <a:gd name="connsiteX4" fmla="*/ 9484240 w 9712287"/>
              <a:gd name="connsiteY4" fmla="*/ 283312 h 6858000"/>
              <a:gd name="connsiteX5" fmla="*/ 9484240 w 9712287"/>
              <a:gd name="connsiteY5" fmla="*/ 563312 h 6858000"/>
              <a:gd name="connsiteX6" fmla="*/ 9484241 w 9712287"/>
              <a:gd name="connsiteY6" fmla="*/ 563317 h 6858000"/>
              <a:gd name="connsiteX7" fmla="*/ 9484241 w 9712287"/>
              <a:gd name="connsiteY7" fmla="*/ 6167118 h 6858000"/>
              <a:gd name="connsiteX8" fmla="*/ 9484241 w 9712287"/>
              <a:gd name="connsiteY8" fmla="*/ 6457506 h 6858000"/>
              <a:gd name="connsiteX9" fmla="*/ 9484241 w 9712287"/>
              <a:gd name="connsiteY9" fmla="*/ 6688088 h 6858000"/>
              <a:gd name="connsiteX10" fmla="*/ 9314329 w 9712287"/>
              <a:gd name="connsiteY10" fmla="*/ 6858000 h 6858000"/>
              <a:gd name="connsiteX11" fmla="*/ 9085940 w 9712287"/>
              <a:gd name="connsiteY11" fmla="*/ 6858000 h 6858000"/>
              <a:gd name="connsiteX12" fmla="*/ 5974012 w 9712287"/>
              <a:gd name="connsiteY12" fmla="*/ 6858000 h 6858000"/>
              <a:gd name="connsiteX13" fmla="*/ 0 w 9712287"/>
              <a:gd name="connsiteY1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712287" h="6858000">
                <a:moveTo>
                  <a:pt x="0" y="0"/>
                </a:moveTo>
                <a:lnTo>
                  <a:pt x="6216502" y="0"/>
                </a:lnTo>
                <a:lnTo>
                  <a:pt x="9712287" y="0"/>
                </a:lnTo>
                <a:lnTo>
                  <a:pt x="9661604" y="15733"/>
                </a:lnTo>
                <a:cubicBezTo>
                  <a:pt x="9557375" y="59818"/>
                  <a:pt x="9484240" y="163025"/>
                  <a:pt x="9484240" y="283312"/>
                </a:cubicBezTo>
                <a:lnTo>
                  <a:pt x="9484240" y="563312"/>
                </a:lnTo>
                <a:lnTo>
                  <a:pt x="9484241" y="563317"/>
                </a:lnTo>
                <a:lnTo>
                  <a:pt x="9484241" y="6167118"/>
                </a:lnTo>
                <a:lnTo>
                  <a:pt x="9484241" y="6457506"/>
                </a:lnTo>
                <a:lnTo>
                  <a:pt x="9484241" y="6688088"/>
                </a:lnTo>
                <a:cubicBezTo>
                  <a:pt x="9484241" y="6781928"/>
                  <a:pt x="9408169" y="6858000"/>
                  <a:pt x="9314329" y="6858000"/>
                </a:cubicBezTo>
                <a:lnTo>
                  <a:pt x="9085940" y="6858000"/>
                </a:lnTo>
                <a:lnTo>
                  <a:pt x="5974012" y="6858000"/>
                </a:lnTo>
                <a:lnTo>
                  <a:pt x="0" y="685800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" name="Grafika 4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021269" y="371923"/>
            <a:ext cx="764192" cy="796033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522513" y="1326382"/>
            <a:ext cx="11262947" cy="437103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spcBef>
                <a:spcPts val="1800"/>
              </a:spcBef>
              <a:buClr>
                <a:srgbClr val="72207E"/>
              </a:buClr>
              <a:buSzPct val="110000"/>
              <a:buFont typeface="Wingdings" panose="05000000000000000000" pitchFamily="2" charset="2"/>
              <a:buChar char="§"/>
            </a:pPr>
            <a:r>
              <a:rPr lang="pl-PL" sz="2600" b="1" dirty="0">
                <a:solidFill>
                  <a:srgbClr val="DB2E25"/>
                </a:solidFill>
              </a:rPr>
              <a:t>jeśli studiujesz na I lub II stopniu niezależnie od kierunku na WES UŁ*</a:t>
            </a:r>
          </a:p>
          <a:p>
            <a:pPr marL="285750" indent="-285750">
              <a:spcBef>
                <a:spcPts val="1800"/>
              </a:spcBef>
              <a:buClr>
                <a:srgbClr val="72207E"/>
              </a:buClr>
              <a:buSzPct val="110000"/>
              <a:buFont typeface="Wingdings" panose="05000000000000000000" pitchFamily="2" charset="2"/>
              <a:buChar char="§"/>
            </a:pPr>
            <a:r>
              <a:rPr lang="pl-PL" sz="2600" b="1" dirty="0"/>
              <a:t>jeśli nie masz żadnych zaległości związanych ze studiami</a:t>
            </a:r>
          </a:p>
          <a:p>
            <a:pPr marL="285750" indent="-285750">
              <a:spcBef>
                <a:spcPts val="1800"/>
              </a:spcBef>
              <a:buClr>
                <a:srgbClr val="72207E"/>
              </a:buClr>
              <a:buSzPct val="110000"/>
              <a:buFont typeface="Wingdings" panose="05000000000000000000" pitchFamily="2" charset="2"/>
              <a:buChar char="§"/>
            </a:pPr>
            <a:r>
              <a:rPr lang="pl-PL" sz="2600" b="1" dirty="0">
                <a:solidFill>
                  <a:srgbClr val="72207E"/>
                </a:solidFill>
              </a:rPr>
              <a:t>jeśli chcesz mieć dodatkową profesjonalną pomoc w studiowaniu</a:t>
            </a:r>
          </a:p>
          <a:p>
            <a:pPr marL="285750" indent="-285750">
              <a:spcBef>
                <a:spcPts val="1800"/>
              </a:spcBef>
              <a:buClr>
                <a:srgbClr val="72207E"/>
              </a:buClr>
              <a:buSzPct val="110000"/>
              <a:buFont typeface="Wingdings" panose="05000000000000000000" pitchFamily="2" charset="2"/>
              <a:buChar char="§"/>
            </a:pPr>
            <a:r>
              <a:rPr lang="pl-PL" sz="2600" b="1" dirty="0">
                <a:solidFill>
                  <a:srgbClr val="72207E"/>
                </a:solidFill>
              </a:rPr>
              <a:t>jeśli chcesz mieć ze studiów więcej niż daje ich program </a:t>
            </a:r>
          </a:p>
          <a:p>
            <a:pPr marL="285750" indent="-285750">
              <a:spcBef>
                <a:spcPts val="1800"/>
              </a:spcBef>
              <a:buClr>
                <a:srgbClr val="72207E"/>
              </a:buClr>
              <a:buSzPct val="110000"/>
              <a:buFont typeface="Wingdings" panose="05000000000000000000" pitchFamily="2" charset="2"/>
              <a:buChar char="§"/>
            </a:pPr>
            <a:r>
              <a:rPr lang="pl-PL" sz="2600" b="1" dirty="0">
                <a:solidFill>
                  <a:srgbClr val="72207E"/>
                </a:solidFill>
              </a:rPr>
              <a:t>jeśli chcesz mieć ciekawe doświadczenie edukacyjne </a:t>
            </a:r>
          </a:p>
          <a:p>
            <a:pPr marL="285750" indent="-285750">
              <a:spcBef>
                <a:spcPts val="1800"/>
              </a:spcBef>
              <a:buClr>
                <a:srgbClr val="72207E"/>
              </a:buClr>
              <a:buSzPct val="110000"/>
              <a:buFont typeface="Wingdings" panose="05000000000000000000" pitchFamily="2" charset="2"/>
              <a:buChar char="§"/>
            </a:pPr>
            <a:r>
              <a:rPr lang="pl-PL" sz="2600" b="1" dirty="0">
                <a:solidFill>
                  <a:srgbClr val="72207E"/>
                </a:solidFill>
              </a:rPr>
              <a:t>jeśli chcesz mieć wartościowe dodatkowe osiągnięcie </a:t>
            </a:r>
          </a:p>
          <a:p>
            <a:pPr marL="285750" indent="-285750">
              <a:spcBef>
                <a:spcPts val="1800"/>
              </a:spcBef>
              <a:buClr>
                <a:srgbClr val="72207E"/>
              </a:buClr>
              <a:buSzPct val="110000"/>
              <a:buFont typeface="Wingdings" panose="05000000000000000000" pitchFamily="2" charset="2"/>
              <a:buChar char="§"/>
            </a:pPr>
            <a:r>
              <a:rPr lang="pl-PL" sz="2600" b="1" dirty="0">
                <a:solidFill>
                  <a:srgbClr val="006600"/>
                </a:solidFill>
              </a:rPr>
              <a:t>jeśli chcesz mieć wpis do suplementu do dyplomu potwierdzający Twój udział</a:t>
            </a:r>
          </a:p>
        </p:txBody>
      </p:sp>
      <p:sp>
        <p:nvSpPr>
          <p:cNvPr id="16" name="pole tekstowe 18"/>
          <p:cNvSpPr txBox="1"/>
          <p:nvPr/>
        </p:nvSpPr>
        <p:spPr>
          <a:xfrm>
            <a:off x="4502550" y="106748"/>
            <a:ext cx="7282911" cy="9226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l-PL" sz="3800" b="1" noProof="1">
                <a:solidFill>
                  <a:srgbClr val="72207E"/>
                </a:solidFill>
              </a:rPr>
              <a:t>Sprawdź jak działa tutoring! </a:t>
            </a:r>
          </a:p>
        </p:txBody>
      </p:sp>
      <p:sp>
        <p:nvSpPr>
          <p:cNvPr id="2" name="pole tekstowe 1"/>
          <p:cNvSpPr txBox="1"/>
          <p:nvPr/>
        </p:nvSpPr>
        <p:spPr>
          <a:xfrm>
            <a:off x="696431" y="6240026"/>
            <a:ext cx="9136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>
                <a:solidFill>
                  <a:srgbClr val="72207E"/>
                </a:solidFill>
              </a:rPr>
              <a:t>*</a:t>
            </a:r>
            <a:r>
              <a:rPr lang="pl-PL" b="1" dirty="0"/>
              <a:t> </a:t>
            </a:r>
            <a:r>
              <a:rPr lang="pl-PL" b="1" i="1" dirty="0">
                <a:solidFill>
                  <a:srgbClr val="72207E"/>
                </a:solidFill>
              </a:rPr>
              <a:t>Można wybrać tutora/</a:t>
            </a:r>
            <a:r>
              <a:rPr lang="pl-PL" b="1" i="1" dirty="0" err="1">
                <a:solidFill>
                  <a:srgbClr val="72207E"/>
                </a:solidFill>
              </a:rPr>
              <a:t>tutorkę</a:t>
            </a:r>
            <a:r>
              <a:rPr lang="pl-PL" b="1" i="1" dirty="0">
                <a:solidFill>
                  <a:srgbClr val="72207E"/>
                </a:solidFill>
              </a:rPr>
              <a:t> z dowolnej dyscypliny/Instytutu, wg </a:t>
            </a:r>
            <a:r>
              <a:rPr lang="pl-PL" b="1" i="1" dirty="0" smtClean="0">
                <a:solidFill>
                  <a:srgbClr val="72207E"/>
                </a:solidFill>
              </a:rPr>
              <a:t>aktualnej oferty </a:t>
            </a:r>
            <a:r>
              <a:rPr lang="pl-PL" b="1" i="1" dirty="0" err="1">
                <a:solidFill>
                  <a:srgbClr val="72207E"/>
                </a:solidFill>
              </a:rPr>
              <a:t>tutoriali</a:t>
            </a:r>
            <a:endParaRPr lang="pl-PL" b="1" i="1" dirty="0">
              <a:solidFill>
                <a:srgbClr val="7220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09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91402" y="170822"/>
            <a:ext cx="11062398" cy="482321"/>
          </a:xfrm>
        </p:spPr>
        <p:txBody>
          <a:bodyPr>
            <a:noAutofit/>
          </a:bodyPr>
          <a:lstStyle/>
          <a:p>
            <a:r>
              <a:rPr lang="pl-PL" sz="3200" b="1" dirty="0">
                <a:solidFill>
                  <a:srgbClr val="72207E"/>
                </a:solidFill>
                <a:latin typeface="+mn-lt"/>
              </a:rPr>
              <a:t>Oferta </a:t>
            </a:r>
            <a:r>
              <a:rPr lang="pl-PL" sz="3200" b="1" dirty="0" err="1">
                <a:solidFill>
                  <a:srgbClr val="72207E"/>
                </a:solidFill>
                <a:latin typeface="+mn-lt"/>
              </a:rPr>
              <a:t>tutoriali</a:t>
            </a:r>
            <a:r>
              <a:rPr lang="pl-PL" sz="3200" b="1" dirty="0">
                <a:solidFill>
                  <a:srgbClr val="72207E"/>
                </a:solidFill>
                <a:latin typeface="+mn-lt"/>
              </a:rPr>
              <a:t> </a:t>
            </a:r>
            <a:r>
              <a:rPr lang="pl-PL" sz="3200" b="1" dirty="0" smtClean="0">
                <a:solidFill>
                  <a:srgbClr val="72207E"/>
                </a:solidFill>
                <a:latin typeface="+mn-lt"/>
              </a:rPr>
              <a:t>na </a:t>
            </a:r>
            <a:r>
              <a:rPr lang="pl-PL" sz="3200" b="1" dirty="0" err="1" smtClean="0">
                <a:solidFill>
                  <a:srgbClr val="72207E"/>
                </a:solidFill>
                <a:latin typeface="+mn-lt"/>
              </a:rPr>
              <a:t>EkSocu</a:t>
            </a:r>
            <a:r>
              <a:rPr lang="pl-PL" sz="3200" b="1" dirty="0" smtClean="0">
                <a:solidFill>
                  <a:srgbClr val="72207E"/>
                </a:solidFill>
                <a:latin typeface="+mn-lt"/>
              </a:rPr>
              <a:t> – realizacja od </a:t>
            </a:r>
            <a:r>
              <a:rPr lang="pl-PL" sz="3200" b="1" dirty="0">
                <a:solidFill>
                  <a:srgbClr val="72207E"/>
                </a:solidFill>
                <a:latin typeface="+mn-lt"/>
              </a:rPr>
              <a:t>maja </a:t>
            </a:r>
            <a:r>
              <a:rPr lang="pl-PL" sz="3200" b="1" dirty="0" smtClean="0">
                <a:solidFill>
                  <a:srgbClr val="72207E"/>
                </a:solidFill>
                <a:latin typeface="+mn-lt"/>
              </a:rPr>
              <a:t>do września 2026</a:t>
            </a:r>
            <a:endParaRPr lang="pl-PL" sz="3200" dirty="0">
              <a:latin typeface="+mn-lt"/>
            </a:endParaRP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3153265"/>
              </p:ext>
            </p:extLst>
          </p:nvPr>
        </p:nvGraphicFramePr>
        <p:xfrm>
          <a:off x="291403" y="693333"/>
          <a:ext cx="11615896" cy="5980996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4603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3734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87243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4574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860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Lp.</a:t>
                      </a:r>
                      <a:endParaRPr lang="pl-P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90" marR="39690" marT="0" marB="0" anchor="ctr">
                    <a:solidFill>
                      <a:srgbClr val="72207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Nazwisko i imię tutora/</a:t>
                      </a:r>
                      <a:r>
                        <a:rPr lang="pl-PL" sz="1600" dirty="0" err="1">
                          <a:effectLst/>
                        </a:rPr>
                        <a:t>tutorki</a:t>
                      </a:r>
                      <a:r>
                        <a:rPr lang="pl-PL" sz="1600" dirty="0">
                          <a:effectLst/>
                        </a:rPr>
                        <a:t> (instytut)</a:t>
                      </a:r>
                      <a:endParaRPr lang="pl-P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90" marR="39690" marT="0" marB="0" anchor="ctr">
                    <a:solidFill>
                      <a:srgbClr val="72207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Temat tutorialu (10 godzin dydaktycznych po 45 min.)</a:t>
                      </a:r>
                      <a:endParaRPr lang="pl-P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90" marR="39690" marT="0" marB="0" anchor="ctr">
                    <a:solidFill>
                      <a:srgbClr val="72207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Liczba osób </a:t>
                      </a:r>
                      <a:endParaRPr lang="pl-P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90" marR="39690" marT="0" marB="0" anchor="ctr">
                    <a:solidFill>
                      <a:srgbClr val="7220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94439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Calibri"/>
                        <a:buNone/>
                      </a:pPr>
                      <a:r>
                        <a:rPr lang="pl-PL" sz="1200" dirty="0">
                          <a:effectLst/>
                        </a:rPr>
                        <a:t>1. 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90" marR="39690" marT="0" marB="0" anchor="ctr">
                    <a:solidFill>
                      <a:srgbClr val="72207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500" dirty="0">
                          <a:effectLst/>
                        </a:rPr>
                        <a:t>dr hab. Agnieszka Dziedziczak-Foltyn, prof. UŁ (Instytut Socjologii</a:t>
                      </a:r>
                      <a:r>
                        <a:rPr lang="pl-PL" sz="1500" dirty="0" smtClean="0">
                          <a:effectLst/>
                        </a:rPr>
                        <a:t>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solidFill>
                            <a:srgbClr val="990099"/>
                          </a:solidFill>
                          <a:effectLst/>
                        </a:rPr>
                        <a:t>Koordynatorka WES UŁ ds</a:t>
                      </a:r>
                      <a:r>
                        <a:rPr lang="pl-PL" sz="1400" dirty="0">
                          <a:solidFill>
                            <a:srgbClr val="990099"/>
                          </a:solidFill>
                          <a:effectLst/>
                        </a:rPr>
                        <a:t>.</a:t>
                      </a:r>
                      <a:r>
                        <a:rPr lang="pl-PL" sz="1400" baseline="0" dirty="0">
                          <a:solidFill>
                            <a:srgbClr val="990099"/>
                          </a:solidFill>
                          <a:effectLst/>
                        </a:rPr>
                        <a:t> </a:t>
                      </a:r>
                      <a:r>
                        <a:rPr lang="pl-PL" sz="1400" dirty="0" err="1">
                          <a:solidFill>
                            <a:srgbClr val="990099"/>
                          </a:solidFill>
                          <a:effectLst/>
                        </a:rPr>
                        <a:t>tutoringu</a:t>
                      </a:r>
                      <a:endParaRPr lang="pl-PL" sz="1400" dirty="0">
                        <a:solidFill>
                          <a:srgbClr val="9900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90" marR="3969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</a:rPr>
                        <a:t> „</a:t>
                      </a:r>
                      <a:r>
                        <a:rPr lang="pl-PL" sz="1400" b="1" dirty="0" smtClean="0">
                          <a:effectLst/>
                        </a:rPr>
                        <a:t>Budowanie kariery i kultury akademickiej/studenckiej na WES UŁ</a:t>
                      </a:r>
                      <a:r>
                        <a:rPr lang="pl-PL" sz="1400" dirty="0" smtClean="0">
                          <a:effectLst/>
                        </a:rPr>
                        <a:t>”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400" baseline="0" dirty="0" smtClean="0">
                          <a:effectLst/>
                        </a:rPr>
                        <a:t>Doskonalenie </a:t>
                      </a:r>
                      <a:r>
                        <a:rPr lang="pl-PL" sz="1400" dirty="0" smtClean="0">
                          <a:effectLst/>
                        </a:rPr>
                        <a:t>umiejętności budowania kariery akademickiej oraz kultury akademickiej, w tym kultury studenckiej. Działania w kierunku krystalizacji wizji własnego rozwoju naukowego oraz wzmacniania zaangażowania w działania społeczności uniwersytetu/wydziału, w tym rozwijania stylu przywództwa opartego na inspiracji i współpracy.</a:t>
                      </a:r>
                    </a:p>
                  </a:txBody>
                  <a:tcPr marL="39690" marR="39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pl-P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90" marR="3969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94439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Calibri"/>
                        <a:buNone/>
                      </a:pPr>
                      <a:r>
                        <a:rPr lang="pl-PL" sz="1200" dirty="0">
                          <a:effectLst/>
                        </a:rPr>
                        <a:t>2. 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90" marR="39690" marT="0" marB="0" anchor="ctr">
                    <a:solidFill>
                      <a:srgbClr val="7220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500" dirty="0" smtClean="0">
                          <a:effectLst/>
                        </a:rPr>
                        <a:t>dr Pamela Jeziorska-Biel (socjolog) </a:t>
                      </a:r>
                      <a:br>
                        <a:rPr lang="pl-PL" sz="1500" dirty="0" smtClean="0">
                          <a:effectLst/>
                        </a:rPr>
                      </a:br>
                      <a:r>
                        <a:rPr lang="pl-PL" sz="1500" dirty="0" smtClean="0">
                          <a:effectLst/>
                        </a:rPr>
                        <a:t>(Instytut Gospodarki Przestrzennej)</a:t>
                      </a:r>
                      <a:endParaRPr lang="pl-PL" sz="15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5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690" marR="3969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“</a:t>
                      </a:r>
                      <a:r>
                        <a:rPr lang="pl-PL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Odkrywanie i rozwijanie zasobów osobistych</a:t>
                      </a:r>
                      <a:r>
                        <a:rPr lang="pl-P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”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Tutorial obejmuje pogłębianie rozumienia własnych potrzeb, wartości i celów. Szczególny nacisk kładziony jest na rozwój refleksyjności, kształtowanie postawy odpowiedzialności za własny rozwój, wzmacniania motywacji wewnętrznej oraz budowania trwałych strategii uczenia się i działania.</a:t>
                      </a:r>
                    </a:p>
                  </a:txBody>
                  <a:tcPr marL="39690" marR="39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pl-P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90" marR="3969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69219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Calibri"/>
                        <a:buNone/>
                      </a:pPr>
                      <a:r>
                        <a:rPr lang="pl-PL" sz="1200" dirty="0">
                          <a:effectLst/>
                        </a:rPr>
                        <a:t>3. 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90" marR="39690" marT="0" marB="0" anchor="ctr">
                    <a:solidFill>
                      <a:srgbClr val="7220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500" dirty="0" smtClean="0">
                          <a:effectLst/>
                        </a:rPr>
                        <a:t>dr Marzena Krawczyk </a:t>
                      </a:r>
                      <a:br>
                        <a:rPr lang="pl-PL" sz="1500" dirty="0" smtClean="0">
                          <a:effectLst/>
                        </a:rPr>
                      </a:br>
                      <a:r>
                        <a:rPr lang="pl-PL" sz="1500" dirty="0" smtClean="0">
                          <a:effectLst/>
                        </a:rPr>
                        <a:t>(Instytut Ekonomii)</a:t>
                      </a:r>
                      <a:endParaRPr lang="pl-PL" sz="15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90" marR="3969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„</a:t>
                      </a:r>
                      <a:r>
                        <a:rPr lang="pl-PL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Jak rozwijać siebie i budować własny biznes?</a:t>
                      </a:r>
                      <a:r>
                        <a:rPr lang="pl-P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”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Uczestnik tutorialu spróbuje przekuć swoje talenty, wartości i predyspozycje w konkretne działania biznesowe. Otrzyma wsparcie w kreowaniu własnych projektów.</a:t>
                      </a:r>
                    </a:p>
                  </a:txBody>
                  <a:tcPr marL="39690" marR="39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pl-P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90" marR="3969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0492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Calibri"/>
                        <a:buNone/>
                      </a:pPr>
                      <a:r>
                        <a:rPr lang="pl-PL" sz="1200" dirty="0">
                          <a:effectLst/>
                        </a:rPr>
                        <a:t>4. 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90" marR="39690" marT="0" marB="0" anchor="ctr">
                    <a:solidFill>
                      <a:srgbClr val="7220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500" dirty="0" smtClean="0">
                          <a:effectLst/>
                        </a:rPr>
                        <a:t>dr Ewa </a:t>
                      </a:r>
                      <a:r>
                        <a:rPr lang="pl-PL" sz="1500" dirty="0" err="1" smtClean="0">
                          <a:effectLst/>
                        </a:rPr>
                        <a:t>Nastarowicz</a:t>
                      </a:r>
                      <a:r>
                        <a:rPr lang="pl-PL" sz="1500" dirty="0" smtClean="0">
                          <a:effectLst/>
                        </a:rPr>
                        <a:t> </a:t>
                      </a:r>
                      <a:br>
                        <a:rPr lang="pl-PL" sz="1500" dirty="0" smtClean="0">
                          <a:effectLst/>
                        </a:rPr>
                      </a:br>
                      <a:r>
                        <a:rPr lang="pl-PL" sz="1500" dirty="0" smtClean="0">
                          <a:effectLst/>
                        </a:rPr>
                        <a:t>(Instytut Finansów)</a:t>
                      </a:r>
                      <a:endParaRPr lang="pl-PL" sz="15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90" marR="3969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</a:rPr>
                        <a:t>„</a:t>
                      </a:r>
                      <a:r>
                        <a:rPr lang="pl-PL" sz="1400" b="1" dirty="0" smtClean="0">
                          <a:effectLst/>
                        </a:rPr>
                        <a:t>Kompetencje miękkie w finansach</a:t>
                      </a:r>
                      <a:r>
                        <a:rPr lang="pl-PL" sz="1400" dirty="0" smtClean="0">
                          <a:effectLst/>
                        </a:rPr>
                        <a:t>”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400" dirty="0" smtClean="0">
                          <a:effectLst/>
                        </a:rPr>
                        <a:t>Rozwój kompetencji miękkich w finansach, umiejętność syntetyzowania treści i skutecznej komunikacji, umiejętność nakreślania celów i ich osiągania. Pogłębienie tematyki z wybranego obszaru: bankowości, produktów finansowych, rachunkowości.</a:t>
                      </a:r>
                    </a:p>
                  </a:txBody>
                  <a:tcPr marL="39690" marR="39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pl-P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90" marR="3969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227884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Calibri"/>
                        <a:buNone/>
                      </a:pPr>
                      <a:r>
                        <a:rPr lang="pl-PL" sz="1200" dirty="0">
                          <a:effectLst/>
                        </a:rPr>
                        <a:t>5</a:t>
                      </a:r>
                      <a:r>
                        <a:rPr lang="pl-PL" sz="1200" dirty="0" smtClean="0">
                          <a:effectLst/>
                        </a:rPr>
                        <a:t>.</a:t>
                      </a:r>
                      <a:r>
                        <a:rPr lang="pl-PL" sz="1200" dirty="0">
                          <a:effectLst/>
                        </a:rPr>
                        <a:t> 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90" marR="39690" marT="0" marB="0" anchor="ctr">
                    <a:solidFill>
                      <a:srgbClr val="72207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5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dr Lucyna</a:t>
                      </a:r>
                      <a:r>
                        <a:rPr lang="pl-PL" sz="15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Prorok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5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(Instytut Socjologii)</a:t>
                      </a:r>
                      <a:endParaRPr lang="pl-PL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90" marR="3969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„</a:t>
                      </a:r>
                      <a:r>
                        <a:rPr lang="pl-PL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Komunikacja i interakcje społeczne w codziennym życiu</a:t>
                      </a:r>
                      <a:r>
                        <a:rPr lang="pl-P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”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Doskonalenie umiejętności zarządzania wrażeniem, dynamiką interakcji oraz wykorzystywania języka (w tym inkluzyjnego). Rozwijanie umiejętności analitycznych i krytycznego myślenia w odniesieniu do rzeczywistych sytuacji społecznych – w przestrzeni offline (np. uczelnia, praca, życie codzienne), jak i online (media społecznościowe, komunikatory).</a:t>
                      </a:r>
                    </a:p>
                  </a:txBody>
                  <a:tcPr marL="39690" marR="39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pl-P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90" marR="3969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101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a 3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021269" y="371923"/>
            <a:ext cx="764192" cy="796033"/>
          </a:xfrm>
          <a:prstGeom prst="rect">
            <a:avLst/>
          </a:prstGeom>
        </p:spPr>
      </p:pic>
      <p:sp>
        <p:nvSpPr>
          <p:cNvPr id="38" name="Dowolny kształt: kształt 37"/>
          <p:cNvSpPr/>
          <p:nvPr/>
        </p:nvSpPr>
        <p:spPr>
          <a:xfrm>
            <a:off x="-1" y="0"/>
            <a:ext cx="9386221" cy="6858000"/>
          </a:xfrm>
          <a:custGeom>
            <a:avLst/>
            <a:gdLst>
              <a:gd name="connsiteX0" fmla="*/ 0 w 9712287"/>
              <a:gd name="connsiteY0" fmla="*/ 0 h 6858000"/>
              <a:gd name="connsiteX1" fmla="*/ 6216502 w 9712287"/>
              <a:gd name="connsiteY1" fmla="*/ 0 h 6858000"/>
              <a:gd name="connsiteX2" fmla="*/ 9712287 w 9712287"/>
              <a:gd name="connsiteY2" fmla="*/ 0 h 6858000"/>
              <a:gd name="connsiteX3" fmla="*/ 9661604 w 9712287"/>
              <a:gd name="connsiteY3" fmla="*/ 15733 h 6858000"/>
              <a:gd name="connsiteX4" fmla="*/ 9484240 w 9712287"/>
              <a:gd name="connsiteY4" fmla="*/ 283312 h 6858000"/>
              <a:gd name="connsiteX5" fmla="*/ 9484240 w 9712287"/>
              <a:gd name="connsiteY5" fmla="*/ 563312 h 6858000"/>
              <a:gd name="connsiteX6" fmla="*/ 9484241 w 9712287"/>
              <a:gd name="connsiteY6" fmla="*/ 563317 h 6858000"/>
              <a:gd name="connsiteX7" fmla="*/ 9484241 w 9712287"/>
              <a:gd name="connsiteY7" fmla="*/ 6167118 h 6858000"/>
              <a:gd name="connsiteX8" fmla="*/ 9484241 w 9712287"/>
              <a:gd name="connsiteY8" fmla="*/ 6457506 h 6858000"/>
              <a:gd name="connsiteX9" fmla="*/ 9484241 w 9712287"/>
              <a:gd name="connsiteY9" fmla="*/ 6688088 h 6858000"/>
              <a:gd name="connsiteX10" fmla="*/ 9314329 w 9712287"/>
              <a:gd name="connsiteY10" fmla="*/ 6858000 h 6858000"/>
              <a:gd name="connsiteX11" fmla="*/ 9085940 w 9712287"/>
              <a:gd name="connsiteY11" fmla="*/ 6858000 h 6858000"/>
              <a:gd name="connsiteX12" fmla="*/ 5974012 w 9712287"/>
              <a:gd name="connsiteY12" fmla="*/ 6858000 h 6858000"/>
              <a:gd name="connsiteX13" fmla="*/ 0 w 9712287"/>
              <a:gd name="connsiteY1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712287" h="6858000">
                <a:moveTo>
                  <a:pt x="0" y="0"/>
                </a:moveTo>
                <a:lnTo>
                  <a:pt x="6216502" y="0"/>
                </a:lnTo>
                <a:lnTo>
                  <a:pt x="9712287" y="0"/>
                </a:lnTo>
                <a:lnTo>
                  <a:pt x="9661604" y="15733"/>
                </a:lnTo>
                <a:cubicBezTo>
                  <a:pt x="9557375" y="59818"/>
                  <a:pt x="9484240" y="163025"/>
                  <a:pt x="9484240" y="283312"/>
                </a:cubicBezTo>
                <a:lnTo>
                  <a:pt x="9484240" y="563312"/>
                </a:lnTo>
                <a:lnTo>
                  <a:pt x="9484241" y="563317"/>
                </a:lnTo>
                <a:lnTo>
                  <a:pt x="9484241" y="6167118"/>
                </a:lnTo>
                <a:lnTo>
                  <a:pt x="9484241" y="6457506"/>
                </a:lnTo>
                <a:lnTo>
                  <a:pt x="9484241" y="6688088"/>
                </a:lnTo>
                <a:cubicBezTo>
                  <a:pt x="9484241" y="6781928"/>
                  <a:pt x="9408169" y="6858000"/>
                  <a:pt x="9314329" y="6858000"/>
                </a:cubicBezTo>
                <a:lnTo>
                  <a:pt x="9085940" y="6858000"/>
                </a:lnTo>
                <a:lnTo>
                  <a:pt x="5974012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722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9" name="pole tekstowe 38"/>
          <p:cNvSpPr txBox="1"/>
          <p:nvPr/>
        </p:nvSpPr>
        <p:spPr>
          <a:xfrm>
            <a:off x="657216" y="500513"/>
            <a:ext cx="6326388" cy="514951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l-PL" sz="3200" dirty="0">
                <a:solidFill>
                  <a:schemeClr val="bg1"/>
                </a:solidFill>
              </a:rPr>
              <a:t>W dniach </a:t>
            </a:r>
            <a:r>
              <a:rPr lang="pl-PL" sz="3200" b="1" dirty="0" smtClean="0">
                <a:solidFill>
                  <a:schemeClr val="bg1"/>
                </a:solidFill>
              </a:rPr>
              <a:t>5</a:t>
            </a:r>
            <a:r>
              <a:rPr lang="pl-PL" sz="3200" b="1" dirty="0" smtClean="0">
                <a:solidFill>
                  <a:schemeClr val="bg1"/>
                </a:solidFill>
              </a:rPr>
              <a:t>.05-8.05.26</a:t>
            </a:r>
            <a:r>
              <a:rPr lang="pl-PL" sz="3200" dirty="0" smtClean="0">
                <a:solidFill>
                  <a:schemeClr val="bg1"/>
                </a:solidFill>
              </a:rPr>
              <a:t> </a:t>
            </a:r>
            <a:r>
              <a:rPr lang="pl-PL" sz="3200" dirty="0">
                <a:solidFill>
                  <a:schemeClr val="bg1"/>
                </a:solidFill>
              </a:rPr>
              <a:t>prześlij wypełniony krótki formularz:</a:t>
            </a:r>
          </a:p>
          <a:p>
            <a:r>
              <a:rPr lang="pl-PL" sz="2000" dirty="0">
                <a:solidFill>
                  <a:schemeClr val="bg1"/>
                </a:solidFill>
              </a:rPr>
              <a:t>https://forms.cloud.microsoft/e/JET35UqHy8</a:t>
            </a:r>
            <a:endParaRPr lang="pl-PL" sz="2000" dirty="0">
              <a:solidFill>
                <a:schemeClr val="bg1"/>
              </a:solidFill>
            </a:endParaRPr>
          </a:p>
          <a:p>
            <a:endParaRPr lang="pl-PL" sz="3200" dirty="0">
              <a:solidFill>
                <a:schemeClr val="bg1"/>
              </a:solidFill>
            </a:endParaRPr>
          </a:p>
          <a:p>
            <a:r>
              <a:rPr lang="pl-PL" sz="3200" dirty="0">
                <a:solidFill>
                  <a:schemeClr val="bg1"/>
                </a:solidFill>
              </a:rPr>
              <a:t>W razie pytań pisz na mój adres:</a:t>
            </a:r>
          </a:p>
          <a:p>
            <a:endParaRPr lang="pl-PL" sz="2800" dirty="0">
              <a:solidFill>
                <a:schemeClr val="bg1"/>
              </a:solidFill>
            </a:endParaRPr>
          </a:p>
          <a:p>
            <a:r>
              <a:rPr lang="pl-PL" sz="2800" dirty="0">
                <a:solidFill>
                  <a:schemeClr val="bg1"/>
                </a:solidFill>
              </a:rPr>
              <a:t>agnieszka.dziedziczak@uni.lodz.pl</a:t>
            </a:r>
          </a:p>
          <a:p>
            <a:endParaRPr lang="pl-PL" sz="2400" dirty="0">
              <a:solidFill>
                <a:schemeClr val="bg1"/>
              </a:solidFill>
            </a:endParaRPr>
          </a:p>
          <a:p>
            <a:r>
              <a:rPr lang="pl-PL" sz="2000" dirty="0">
                <a:solidFill>
                  <a:schemeClr val="bg1"/>
                </a:solidFill>
              </a:rPr>
              <a:t>W przypadku większej liczby zgłoszeń niż miejsc odbędzie się rozmowa rekrutacyjna przeprowadzona w oparciu o list motywacyjny i ukierunkowana na Twoją wizję rozwoju.</a:t>
            </a:r>
          </a:p>
        </p:txBody>
      </p:sp>
      <p:pic>
        <p:nvPicPr>
          <p:cNvPr id="13" name="Grafika 12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81550" y="5855186"/>
            <a:ext cx="2845365" cy="514416"/>
          </a:xfrm>
          <a:prstGeom prst="rect">
            <a:avLst/>
          </a:prstGeom>
        </p:spPr>
      </p:pic>
      <p:pic>
        <p:nvPicPr>
          <p:cNvPr id="1027" name="Picture 3" descr="C:\Users\Aga\Desktop\ADFczb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0653" y="1269829"/>
            <a:ext cx="3011347" cy="5588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105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5886</TotalTime>
  <Words>733</Words>
  <Application>Microsoft Office PowerPoint</Application>
  <PresentationFormat>Niestandardowy</PresentationFormat>
  <Paragraphs>78</Paragraphs>
  <Slides>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0" baseType="lpstr"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Oferta tutoriali na EkSocu – realizacja od maja do września 2026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Sebastian</dc:creator>
  <cp:lastModifiedBy>Aga</cp:lastModifiedBy>
  <cp:revision>281</cp:revision>
  <dcterms:created xsi:type="dcterms:W3CDTF">2017-01-11T10:24:22Z</dcterms:created>
  <dcterms:modified xsi:type="dcterms:W3CDTF">2026-04-28T18:57:46Z</dcterms:modified>
</cp:coreProperties>
</file>